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1" r:id="rId4"/>
    <p:sldId id="274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57" r:id="rId19"/>
    <p:sldId id="258" r:id="rId20"/>
    <p:sldId id="259" r:id="rId21"/>
    <p:sldId id="260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80" d="100"/>
          <a:sy n="80" d="100"/>
        </p:scale>
        <p:origin x="-13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DF2F9E-6FCF-44D3-BFA7-F319CB4E2A93}" type="datetimeFigureOut">
              <a:rPr lang="es-CL" smtClean="0"/>
              <a:t>15-03-2020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C0E922A-2766-4CDC-890C-E5A5519A41F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hyoSu6Hh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UNIDAD CERO</a:t>
            </a:r>
            <a:br>
              <a:rPr lang="es-CL" dirty="0" smtClean="0"/>
            </a:br>
            <a:r>
              <a:rPr lang="es-CL" dirty="0" smtClean="0"/>
              <a:t>2° MEDIO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s-CL" dirty="0" smtClean="0"/>
              <a:t>PROFESORAS: TATIANA GUTIÉRREZ </a:t>
            </a:r>
          </a:p>
          <a:p>
            <a:pPr algn="l"/>
            <a:r>
              <a:rPr lang="es-CL" dirty="0"/>
              <a:t> </a:t>
            </a:r>
            <a:r>
              <a:rPr lang="es-CL" dirty="0" smtClean="0"/>
              <a:t>                          CAROLINA BARRA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38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056784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127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2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7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200800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008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8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98477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2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7280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2   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s-CL" dirty="0" smtClean="0"/>
              <a:t>Identificar las principales características  de la Carta al Director: estructura, propósito comunicativo, función social, por medio de lectura de ejemplos, intercambio de puntos de vista con los compañeros.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984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CARTA AL DIRECTOR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• Es un texto no literario mediante el que un emisor (quien escribe) busca plantear un problema o dar cuenta de una petición y llegar así a un receptor. </a:t>
            </a:r>
          </a:p>
          <a:p>
            <a:pPr marL="0" indent="0">
              <a:buNone/>
            </a:pPr>
            <a:r>
              <a:rPr lang="es-CL" dirty="0" smtClean="0"/>
              <a:t>• En un periódico (o diario) estas cartas van dirigidas al director(a) de éste, mientras que en un colegio van dirigidas al director(a).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97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</a:t>
            </a:r>
            <a:r>
              <a:rPr lang="es-CL" dirty="0" smtClean="0"/>
              <a:t>bjetivo 1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just">
              <a:buNone/>
            </a:pPr>
            <a:r>
              <a:rPr lang="es-CL" dirty="0" smtClean="0"/>
              <a:t>Conocer y distinguir las características principales de los Medios de Comunicación Masiva,  así como la función social que asumen en el diario vivir.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0223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ESTRUCTURA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s-CL" sz="2800" dirty="0" smtClean="0"/>
              <a:t>Título </a:t>
            </a:r>
          </a:p>
          <a:p>
            <a:pPr marL="514350" indent="-514350">
              <a:buAutoNum type="arabicParenR"/>
            </a:pPr>
            <a:r>
              <a:rPr lang="es-CL" sz="2800" dirty="0" smtClean="0"/>
              <a:t>Saludo al director(a)</a:t>
            </a:r>
          </a:p>
          <a:p>
            <a:pPr marL="514350" indent="-514350">
              <a:buAutoNum type="arabicParenR"/>
            </a:pPr>
            <a:r>
              <a:rPr lang="es-CL" sz="2800" dirty="0" smtClean="0"/>
              <a:t>Cuerpo de la carta (que es una opinión o una petición)</a:t>
            </a:r>
          </a:p>
          <a:p>
            <a:pPr marL="514350" indent="-514350">
              <a:buAutoNum type="arabicParenR"/>
            </a:pPr>
            <a:r>
              <a:rPr lang="es-CL" sz="2800" dirty="0" smtClean="0"/>
              <a:t>Firma del emisor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7562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34481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Antes de comenzar…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276872"/>
            <a:ext cx="7056784" cy="3446197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/>
              <a:t>¿Qué son los Medios de Comunicación Masivos </a:t>
            </a:r>
            <a:r>
              <a:rPr lang="es-CL" sz="1800" b="1" dirty="0" smtClean="0"/>
              <a:t>o MASS </a:t>
            </a:r>
            <a:r>
              <a:rPr lang="es-CL" sz="1800" b="1" dirty="0"/>
              <a:t>MEDIA</a:t>
            </a:r>
            <a:r>
              <a:rPr lang="es-CL" sz="1800" b="1" dirty="0" smtClean="0"/>
              <a:t>?</a:t>
            </a:r>
          </a:p>
          <a:p>
            <a:pPr marL="0" indent="0">
              <a:buNone/>
            </a:pPr>
            <a:endParaRPr lang="es-CL" sz="1800" b="1" dirty="0"/>
          </a:p>
          <a:p>
            <a:pPr marL="0" indent="0" algn="just">
              <a:buNone/>
            </a:pPr>
            <a:r>
              <a:rPr lang="es-CL" sz="1800" dirty="0" smtClean="0"/>
              <a:t>1</a:t>
            </a:r>
            <a:r>
              <a:rPr lang="es-CL" sz="1800" dirty="0" smtClean="0"/>
              <a:t>.-Son </a:t>
            </a:r>
            <a:r>
              <a:rPr lang="es-CL" sz="1800" b="1" dirty="0"/>
              <a:t>medios artificiales de comunicación </a:t>
            </a:r>
            <a:r>
              <a:rPr lang="es-CL" sz="1800" dirty="0"/>
              <a:t>a través de </a:t>
            </a:r>
            <a:r>
              <a:rPr lang="es-CL" sz="1800" dirty="0" smtClean="0"/>
              <a:t>los cuales </a:t>
            </a:r>
            <a:r>
              <a:rPr lang="es-CL" sz="1800" dirty="0"/>
              <a:t>se transmiten mensajes dirigidos a un </a:t>
            </a:r>
            <a:r>
              <a:rPr lang="es-CL" sz="1800" dirty="0" smtClean="0"/>
              <a:t>receptor </a:t>
            </a:r>
            <a:r>
              <a:rPr lang="es-CL" sz="1800" b="1" dirty="0" smtClean="0"/>
              <a:t>colectivo </a:t>
            </a:r>
            <a:r>
              <a:rPr lang="es-CL" sz="1800" dirty="0"/>
              <a:t>o social</a:t>
            </a:r>
            <a:r>
              <a:rPr lang="es-CL" sz="1800" dirty="0" smtClean="0"/>
              <a:t>.</a:t>
            </a:r>
          </a:p>
          <a:p>
            <a:pPr marL="0" indent="0" algn="just">
              <a:buNone/>
            </a:pPr>
            <a:endParaRPr lang="es-CL" sz="1800" dirty="0"/>
          </a:p>
          <a:p>
            <a:pPr marL="0" indent="0" algn="just">
              <a:buNone/>
            </a:pPr>
            <a:r>
              <a:rPr lang="es-CL" sz="1800" dirty="0" smtClean="0"/>
              <a:t>2</a:t>
            </a:r>
            <a:r>
              <a:rPr lang="es-CL" sz="1800" dirty="0" smtClean="0"/>
              <a:t>.-Esta </a:t>
            </a:r>
            <a:r>
              <a:rPr lang="es-CL" sz="1800" dirty="0"/>
              <a:t>comunicación ha sido hasta hace poco </a:t>
            </a:r>
            <a:r>
              <a:rPr lang="es-CL" sz="1800" dirty="0" smtClean="0"/>
              <a:t>unidireccional pues </a:t>
            </a:r>
            <a:r>
              <a:rPr lang="es-CL" sz="1800" dirty="0"/>
              <a:t>no existe la posibilidad simultánea de recibir </a:t>
            </a:r>
            <a:r>
              <a:rPr lang="es-CL" sz="1800" b="1" dirty="0" smtClean="0"/>
              <a:t>feedback </a:t>
            </a:r>
            <a:r>
              <a:rPr lang="es-CL" sz="1800" dirty="0" smtClean="0"/>
              <a:t>o </a:t>
            </a:r>
            <a:r>
              <a:rPr lang="es-CL" sz="1800" dirty="0"/>
              <a:t>respuesta inmediata por parte del receptor.</a:t>
            </a:r>
          </a:p>
        </p:txBody>
      </p:sp>
    </p:spTree>
    <p:extLst>
      <p:ext uri="{BB962C8B-B14F-4D97-AF65-F5344CB8AC3E}">
        <p14:creationId xmlns:p14="http://schemas.microsoft.com/office/powerpoint/2010/main" val="3154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Veamos el siguiente video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3861047"/>
            <a:ext cx="6196405" cy="1008113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www.youtube.com/watch?v=yhyoSu6HhrY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556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pPr algn="l"/>
            <a:r>
              <a:rPr lang="es-CL" sz="1600" b="1" dirty="0"/>
              <a:t>En torno al ámbito publicitario, existen dos conceptos que guardan relación</a:t>
            </a:r>
            <a:r>
              <a:rPr lang="es-CL" sz="1600" b="1" dirty="0" smtClean="0"/>
              <a:t>,  pero que </a:t>
            </a:r>
            <a:r>
              <a:rPr lang="es-CL" sz="1600" b="1" dirty="0"/>
              <a:t>no son sinónimos…</a:t>
            </a:r>
            <a:endParaRPr lang="es-CL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12768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¿Qué es la Publicidad?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7056784" cy="4176464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1800" dirty="0" smtClean="0"/>
              <a:t>1.-La </a:t>
            </a:r>
            <a:r>
              <a:rPr lang="es-CL" sz="1800" dirty="0"/>
              <a:t>publicidad es una </a:t>
            </a:r>
            <a:r>
              <a:rPr lang="es-CL" sz="1800" b="1" dirty="0"/>
              <a:t>técnica de comunicación masiva</a:t>
            </a:r>
            <a:r>
              <a:rPr lang="es-CL" sz="1800" dirty="0"/>
              <a:t>, destinada a</a:t>
            </a:r>
          </a:p>
          <a:p>
            <a:pPr marL="0" indent="0" algn="just">
              <a:buNone/>
            </a:pPr>
            <a:r>
              <a:rPr lang="es-CL" sz="1800" dirty="0"/>
              <a:t>difundir mensajes a través de los medios con el fin de </a:t>
            </a:r>
            <a:r>
              <a:rPr lang="es-CL" sz="1800" b="1" dirty="0"/>
              <a:t>persuadir </a:t>
            </a:r>
            <a:r>
              <a:rPr lang="es-CL" sz="1800" dirty="0"/>
              <a:t>a </a:t>
            </a:r>
            <a:r>
              <a:rPr lang="es-CL" sz="1800" dirty="0" smtClean="0"/>
              <a:t>la audiencia </a:t>
            </a:r>
            <a:r>
              <a:rPr lang="es-CL" sz="1800" b="1" dirty="0"/>
              <a:t>al consumo</a:t>
            </a:r>
            <a:r>
              <a:rPr lang="es-CL" sz="1800" dirty="0"/>
              <a:t>. </a:t>
            </a:r>
            <a:endParaRPr lang="es-CL" sz="1800" dirty="0" smtClean="0"/>
          </a:p>
          <a:p>
            <a:pPr marL="0" indent="0" algn="just">
              <a:buNone/>
            </a:pPr>
            <a:endParaRPr lang="es-CL" sz="1800" dirty="0"/>
          </a:p>
          <a:p>
            <a:pPr marL="0" indent="0" algn="just">
              <a:buNone/>
            </a:pPr>
            <a:r>
              <a:rPr lang="es-CL" sz="1800" dirty="0" smtClean="0"/>
              <a:t>2.- Es </a:t>
            </a:r>
            <a:r>
              <a:rPr lang="es-CL" sz="1800" dirty="0"/>
              <a:t>decir, por medio de un mensaje comercial , </a:t>
            </a:r>
            <a:r>
              <a:rPr lang="es-CL" sz="1800" dirty="0" smtClean="0"/>
              <a:t>se busca </a:t>
            </a:r>
            <a:r>
              <a:rPr lang="es-CL" sz="1800" dirty="0"/>
              <a:t>persuadir al receptor para que tome la </a:t>
            </a:r>
            <a:r>
              <a:rPr lang="es-CL" sz="1800" b="1" dirty="0"/>
              <a:t>decisión de compra </a:t>
            </a:r>
            <a:r>
              <a:rPr lang="es-CL" sz="1800" b="1" dirty="0" smtClean="0"/>
              <a:t>en torno </a:t>
            </a:r>
            <a:r>
              <a:rPr lang="es-CL" sz="1800" b="1" dirty="0"/>
              <a:t>a producto o servicio </a:t>
            </a:r>
            <a:r>
              <a:rPr lang="es-CL" sz="1800" dirty="0"/>
              <a:t>que una organización ofrece</a:t>
            </a:r>
            <a:r>
              <a:rPr lang="es-CL" sz="1800" dirty="0" smtClean="0"/>
              <a:t>.</a:t>
            </a:r>
          </a:p>
          <a:p>
            <a:pPr marL="0" indent="0" algn="just">
              <a:buNone/>
            </a:pPr>
            <a:endParaRPr lang="es-CL" sz="1800" dirty="0"/>
          </a:p>
          <a:p>
            <a:pPr marL="0" indent="0" algn="just">
              <a:buNone/>
            </a:pPr>
            <a:r>
              <a:rPr lang="es-CL" sz="1800" dirty="0" smtClean="0"/>
              <a:t>3.-La </a:t>
            </a:r>
            <a:r>
              <a:rPr lang="es-CL" sz="1800" dirty="0"/>
              <a:t>publicidad comprende: </a:t>
            </a:r>
            <a:r>
              <a:rPr lang="es-CL" sz="1800" b="1" dirty="0"/>
              <a:t>la dimensión económica, psicológica</a:t>
            </a:r>
            <a:r>
              <a:rPr lang="es-CL" sz="1800" b="1" dirty="0" smtClean="0"/>
              <a:t>, sociológica </a:t>
            </a:r>
            <a:r>
              <a:rPr lang="es-CL" sz="1800" b="1" dirty="0"/>
              <a:t>y técnica</a:t>
            </a:r>
            <a:r>
              <a:rPr lang="es-CL" sz="1800" b="1" dirty="0" smtClean="0"/>
              <a:t>.</a:t>
            </a:r>
            <a:endParaRPr lang="es-CL" sz="1800" b="1" dirty="0"/>
          </a:p>
        </p:txBody>
      </p:sp>
    </p:spTree>
    <p:extLst>
      <p:ext uri="{BB962C8B-B14F-4D97-AF65-F5344CB8AC3E}">
        <p14:creationId xmlns:p14="http://schemas.microsoft.com/office/powerpoint/2010/main" val="11951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955234"/>
          </a:xfrm>
        </p:spPr>
        <p:txBody>
          <a:bodyPr>
            <a:normAutofit/>
          </a:bodyPr>
          <a:lstStyle/>
          <a:p>
            <a:r>
              <a:rPr lang="es-CL" sz="2800" dirty="0" smtClean="0"/>
              <a:t>¿Qué es la Propaganda?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000" dirty="0"/>
              <a:t>La </a:t>
            </a:r>
            <a:r>
              <a:rPr lang="es-CL" sz="2000" b="1" dirty="0"/>
              <a:t>propaganda </a:t>
            </a:r>
            <a:r>
              <a:rPr lang="es-CL" sz="2000" dirty="0"/>
              <a:t>es una </a:t>
            </a:r>
            <a:r>
              <a:rPr lang="es-CL" sz="2000" b="1" dirty="0"/>
              <a:t>forma de comunicación </a:t>
            </a:r>
            <a:r>
              <a:rPr lang="es-CL" sz="2000" dirty="0"/>
              <a:t>cuyo </a:t>
            </a:r>
            <a:r>
              <a:rPr lang="es-CL" sz="2000" dirty="0" smtClean="0"/>
              <a:t>principal propósito </a:t>
            </a:r>
            <a:r>
              <a:rPr lang="es-CL" sz="2000" dirty="0"/>
              <a:t>es </a:t>
            </a:r>
            <a:r>
              <a:rPr lang="es-CL" sz="2000" b="1" dirty="0"/>
              <a:t>influenciar a su destinatario </a:t>
            </a:r>
            <a:r>
              <a:rPr lang="es-CL" sz="2000" dirty="0"/>
              <a:t>(en este caso, un </a:t>
            </a:r>
            <a:r>
              <a:rPr lang="es-CL" sz="2000" dirty="0" smtClean="0"/>
              <a:t>receptor masivo</a:t>
            </a:r>
            <a:r>
              <a:rPr lang="es-CL" sz="2000" dirty="0"/>
              <a:t>) para </a:t>
            </a:r>
            <a:r>
              <a:rPr lang="es-CL" sz="2000" b="1" dirty="0"/>
              <a:t>crear, conservar o modificar sus acciones, actitudes</a:t>
            </a:r>
            <a:r>
              <a:rPr lang="es-CL" sz="2000" b="1" dirty="0" smtClean="0"/>
              <a:t>, creencias </a:t>
            </a:r>
            <a:r>
              <a:rPr lang="es-CL" sz="2000" b="1" dirty="0"/>
              <a:t>y hábitos</a:t>
            </a:r>
            <a:r>
              <a:rPr lang="es-CL" sz="2000" dirty="0"/>
              <a:t>. Esta influencia se orienta a la aceptación </a:t>
            </a:r>
            <a:r>
              <a:rPr lang="es-CL" sz="2000" dirty="0" smtClean="0"/>
              <a:t>o rechazo </a:t>
            </a:r>
            <a:r>
              <a:rPr lang="es-CL" sz="2000" dirty="0"/>
              <a:t>de una idea, acción, ideología, etc.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https</a:t>
            </a:r>
            <a:r>
              <a:rPr lang="es-CL" dirty="0"/>
              <a:t>://www.youtube.com/watch?v=1DqGaArxdxo</a:t>
            </a:r>
          </a:p>
        </p:txBody>
      </p:sp>
    </p:spTree>
    <p:extLst>
      <p:ext uri="{BB962C8B-B14F-4D97-AF65-F5344CB8AC3E}">
        <p14:creationId xmlns:p14="http://schemas.microsoft.com/office/powerpoint/2010/main" val="25307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8407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4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98477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9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91</TotalTime>
  <Words>404</Words>
  <Application>Microsoft Office PowerPoint</Application>
  <PresentationFormat>Presentación en pantalla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Chincheta</vt:lpstr>
      <vt:lpstr>UNIDAD CERO 2° MEDIO</vt:lpstr>
      <vt:lpstr>Objetivo 1</vt:lpstr>
      <vt:lpstr>Antes de comenzar…</vt:lpstr>
      <vt:lpstr>Veamos el siguiente video</vt:lpstr>
      <vt:lpstr>En torno al ámbito publicitario, existen dos conceptos que guardan relación,  pero que no son sinónimos…</vt:lpstr>
      <vt:lpstr>¿Qué es la Publicidad?</vt:lpstr>
      <vt:lpstr>¿Qué es la Propaganda?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2    </vt:lpstr>
      <vt:lpstr>CARTA AL DIRECTOR</vt:lpstr>
      <vt:lpstr>Presentación de PowerPoint</vt:lpstr>
      <vt:lpstr>ESTRUCTURA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CERO 2° MEDIO</dc:title>
  <dc:creator>Tatiana Gutiérrez</dc:creator>
  <cp:lastModifiedBy>Tatiana Gutiérrez</cp:lastModifiedBy>
  <cp:revision>14</cp:revision>
  <dcterms:created xsi:type="dcterms:W3CDTF">2020-03-15T00:33:12Z</dcterms:created>
  <dcterms:modified xsi:type="dcterms:W3CDTF">2020-03-16T00:26:15Z</dcterms:modified>
</cp:coreProperties>
</file>